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7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4" r:id="rId16"/>
    <p:sldId id="275" r:id="rId17"/>
    <p:sldId id="273" r:id="rId18"/>
    <p:sldId id="276" r:id="rId19"/>
    <p:sldId id="269" r:id="rId20"/>
    <p:sldId id="277" r:id="rId21"/>
    <p:sldId id="278" r:id="rId22"/>
    <p:sldId id="279" r:id="rId23"/>
    <p:sldId id="280" r:id="rId24"/>
    <p:sldId id="270" r:id="rId25"/>
    <p:sldId id="281" r:id="rId26"/>
    <p:sldId id="282" r:id="rId27"/>
    <p:sldId id="295" r:id="rId28"/>
    <p:sldId id="283" r:id="rId29"/>
    <p:sldId id="284" r:id="rId30"/>
    <p:sldId id="286" r:id="rId31"/>
    <p:sldId id="285" r:id="rId32"/>
    <p:sldId id="291" r:id="rId33"/>
    <p:sldId id="292" r:id="rId34"/>
    <p:sldId id="293" r:id="rId35"/>
    <p:sldId id="294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21" r:id="rId60"/>
    <p:sldId id="322" r:id="rId61"/>
    <p:sldId id="323" r:id="rId62"/>
    <p:sldId id="324" r:id="rId63"/>
    <p:sldId id="325" r:id="rId64"/>
    <p:sldId id="326" r:id="rId65"/>
    <p:sldId id="319" r:id="rId66"/>
    <p:sldId id="328" r:id="rId67"/>
    <p:sldId id="327" r:id="rId68"/>
    <p:sldId id="320" r:id="rId69"/>
    <p:sldId id="329" r:id="rId70"/>
    <p:sldId id="331" r:id="rId71"/>
    <p:sldId id="332" r:id="rId7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1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AB03A-FC96-4D5A-A360-B6620B5A6D50}" type="datetimeFigureOut">
              <a:rPr lang="en-US" smtClean="0"/>
              <a:t>12/02/20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BC749-BE2A-477D-A5EE-B36821B9B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07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ชั้นโอ (</a:t>
            </a:r>
            <a:r>
              <a:rPr lang="en-US" dirty="0"/>
              <a:t>O Horizon) </a:t>
            </a:r>
            <a:r>
              <a:rPr lang="th-TH" dirty="0"/>
              <a:t>เป็นดินชั้นบนสุดมักมีสีคล้ำเนื่องจากประกอบด้วยอินทรียวัตถุ (</a:t>
            </a:r>
            <a:r>
              <a:rPr lang="en-US" dirty="0"/>
              <a:t>Organic) </a:t>
            </a:r>
            <a:r>
              <a:rPr lang="th-TH" dirty="0"/>
              <a:t>หรือ ฮิวมัส ซึ่งเป็นซากพืชซากสัตว์ทำให้เกิดความเป็นกรด ดินชั้นโอส่วนใหญ่จะพบในพื้นที่ป่า ส่วนในพื้นที่การเกษตรจะไม่มีชั้นโอในหน้าตัดดิน เนื่องจากถูกไถพรวนไปหมด</a:t>
            </a:r>
          </a:p>
          <a:p>
            <a:r>
              <a:rPr lang="th-TH" dirty="0"/>
              <a:t>ชั้นเอ (</a:t>
            </a:r>
            <a:r>
              <a:rPr lang="en-US" dirty="0"/>
              <a:t>A Horizon) </a:t>
            </a:r>
            <a:r>
              <a:rPr lang="th-TH" dirty="0"/>
              <a:t>เป็นดินชั้นบน (</a:t>
            </a:r>
            <a:r>
              <a:rPr lang="en-US" dirty="0"/>
              <a:t>Top soil) </a:t>
            </a:r>
            <a:r>
              <a:rPr lang="th-TH" dirty="0"/>
              <a:t>เป็นส่วนที่มีน้ำซึมผ่าน ดินชั้น </a:t>
            </a:r>
            <a:r>
              <a:rPr lang="en-US" dirty="0"/>
              <a:t>A </a:t>
            </a:r>
            <a:r>
              <a:rPr lang="th-TH" dirty="0"/>
              <a:t>ส่วนใหญ่ประกอบด้วยหินแร่และอินทรียวัตถุที่ย่อยสลายสมบูรณ์แล้วอยู่ด้วย ทำให้ดินมีสีเข้ม ในพื้นที่เกษตรกรรมดินชั้นเอจะถูกไถพรวน เมื่อมีการย่อยสลายของรากพืชและมีการสะสมอินทรียวัตถุ โดยปกติโครงสร้างของดินจะเป็นแบบก้อนกลม แต่ถ้าดินมีการอัดตัวกันแน่น โครงสร้างของดินในชั้น </a:t>
            </a:r>
            <a:r>
              <a:rPr lang="en-US" dirty="0"/>
              <a:t>A </a:t>
            </a:r>
            <a:r>
              <a:rPr lang="th-TH" dirty="0"/>
              <a:t>จะเป็นแบบแผ่น </a:t>
            </a:r>
          </a:p>
          <a:p>
            <a:r>
              <a:rPr lang="th-TH" dirty="0"/>
              <a:t>ชั้นบี (</a:t>
            </a:r>
            <a:r>
              <a:rPr lang="en-US" dirty="0"/>
              <a:t>B Horizon) </a:t>
            </a:r>
            <a:r>
              <a:rPr lang="th-TH" dirty="0"/>
              <a:t>เป็นชั้นดินล่าง (</a:t>
            </a:r>
            <a:r>
              <a:rPr lang="en-US" dirty="0"/>
              <a:t>subsoil) </a:t>
            </a:r>
            <a:r>
              <a:rPr lang="th-TH" dirty="0"/>
              <a:t>เนื้อดินและโครงสร้างเป็นแบบก้อนเหลี่ยมหรือแท่งผลึก เกิดจากการชะล้างแร่ธาตุต่างๆ ของสารละลายต่างๆ เคลื่อนตัวผ่านชั้นเอ ลงมามาสะสมในชั้นบี ในเขตภูมิอากาศชื้น ดินในชั้นบีส่วนใหญ่จะมีสีน้ำตาลปนแดง เนื่องจากการสะสมตัวของเหล็กออกไซด์ </a:t>
            </a:r>
          </a:p>
          <a:p>
            <a:r>
              <a:rPr lang="th-TH" dirty="0"/>
              <a:t>ชั้นซี (</a:t>
            </a:r>
            <a:r>
              <a:rPr lang="en-US" dirty="0"/>
              <a:t>C Horizon) </a:t>
            </a:r>
            <a:r>
              <a:rPr lang="th-TH" dirty="0"/>
              <a:t>เกิดจากการผุพังของหินกำเนิดดิน (</a:t>
            </a:r>
            <a:r>
              <a:rPr lang="en-US" dirty="0"/>
              <a:t>Parent rock) </a:t>
            </a:r>
            <a:r>
              <a:rPr lang="th-TH" dirty="0"/>
              <a:t>ไม่มีการตกตะกอนของวัสดุดินจากการชะล้าง และไม่มีการสะสมของอินทรียวัตถุ</a:t>
            </a:r>
          </a:p>
          <a:p>
            <a:r>
              <a:rPr lang="th-TH" dirty="0"/>
              <a:t>ชั้นอาร์ (</a:t>
            </a:r>
            <a:r>
              <a:rPr lang="en-US" dirty="0"/>
              <a:t>R Horizon) </a:t>
            </a:r>
            <a:r>
              <a:rPr lang="th-TH" dirty="0"/>
              <a:t>เป็นชั้นของวัตถุต้นกำเนิดดินหรือหินพื้น (</a:t>
            </a:r>
            <a:r>
              <a:rPr lang="en-US" dirty="0"/>
              <a:t>Bedrock)</a:t>
            </a:r>
          </a:p>
          <a:p>
            <a:r>
              <a:rPr lang="th-TH" dirty="0"/>
              <a:t>1. ชั้นดินบน หรือเรียกว่า “ชั้นไถพรวน” โดยทั่วไปมีความหนาประมาณ 15-30 ซม. จากผิวหน้าดิน ชั้นดินบนนี้เป็นชั้นที่เหมาะสมต่อการเพาะปลูก เพราะเป็นชั้นที่มีอินทรียวัตถุหรือฮิวมัส สูงกว่าชั้นดินอื่นๆ โดยปกติจะมีสีคล้ำหรือดำกว่าชั้นอื่นๆ รากพืชส่วนใหญ่จะชอนไชหาอาหารอยู่ในช่วงชั้นนี้</a:t>
            </a:r>
          </a:p>
          <a:p>
            <a:r>
              <a:rPr lang="th-TH" dirty="0"/>
              <a:t> 	 </a:t>
            </a:r>
          </a:p>
          <a:p>
            <a:r>
              <a:rPr lang="th-TH" dirty="0"/>
              <a:t> 	2. ชั้นดินล่างเป็นชั้นที่มีอินทรียวัตถุน้อยกว่า รากพืชที่ชอนไชลงมาถึงชั้นนี้ส่วนใหญ่จะเป็นรากของไม้ผลหรือไม้ยืนต้นที่มีขนาดใหญ่ ทั้งนี้เพื่อยึดเกาะดินไว้ให้พืชทรงตัวอยู่ได้ ไม่โค่นล้มลงได้ง่ายเมื่อมีลมพัดแรง</a:t>
            </a:r>
          </a:p>
          <a:p>
            <a:r>
              <a:rPr lang="th-TH" dirty="0"/>
              <a:t>โดยทั่วไปรากพืชเจริญเติบโตและดูดธาตุอาหารเฉพาะในส่วนที่เป็นดินบนและดินล่าง ซึ่งดินแต่ละชนิดมีความลึกไม่เท่ากัน ดินที่ลึกจะมีพื้นที่ให้พืชหยั่งรากและดูดธาตุอาหารได้มากกว่าดินที่ตื้น การปลูกพืชให้ได้ผลดีจึงควรคำนึงถึงความลึกของดินด้วย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BC749-BE2A-477D-A5EE-B36821B9B5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10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ดินสีน้ำตาลเข้มหรือสีดำ ดินนั้นมีอินทรียวัตถุอยู่ในดินมาก หรือ เป็นดินที่เกิดจากการผุพังสลายตัวของหิน-แร่ ที่มีสีเข้ม เช่น หินภูเขาไฟพวกบะซอลท์ แกบโบร มักมีความอุดมสมบูรณ์สูง เนื่องจากมีอินทรียวัตถุมาก ถ้าเป็นดินที่ลุ่มต่ำหน้าดินมีสีคล้ำและดินชั้นล่างมีสีเทา เนื่องจากสภาพอับอากาศ จะต้องเตรียมการระบายน้ำ</a:t>
            </a:r>
          </a:p>
          <a:p>
            <a:endParaRPr lang="th-TH" dirty="0"/>
          </a:p>
          <a:p>
            <a:pPr marL="0" indent="0">
              <a:buFontTx/>
              <a:buNone/>
            </a:pPr>
            <a:r>
              <a:rPr lang="th-TH" dirty="0"/>
              <a:t>ดินสีขาวหรือสีเทาอ่อน อาจเกิดจากวัตถุต้นกำเนิดดิน มาจากหินที่มีสีจาง หรือเป็ทรายมาก หรือ บริเวณที่มีสีจางนั้นเกิดกระบวนการทางดินที่ทำให้ธาตุต่างๆ ถูกชะล้างออกไปจากชั้นดินจนหมด เช่น ชั้นดิน </a:t>
            </a:r>
            <a:r>
              <a:rPr lang="en-US" dirty="0"/>
              <a:t>E </a:t>
            </a:r>
            <a:r>
              <a:rPr lang="th-TH" dirty="0"/>
              <a:t>หรือเกิดจากการสะสมของปูน (</a:t>
            </a:r>
            <a:r>
              <a:rPr lang="en-US" dirty="0"/>
              <a:t>lime) </a:t>
            </a:r>
            <a:r>
              <a:rPr lang="th-TH" dirty="0"/>
              <a:t>หรือยิปซัม (</a:t>
            </a:r>
            <a:r>
              <a:rPr lang="en-US" dirty="0"/>
              <a:t>gypsum) </a:t>
            </a:r>
            <a:r>
              <a:rPr lang="th-TH" dirty="0"/>
              <a:t>หรือเกลือชนิดต่างๆ ก็ได้ มักเป็นดินที่มีความอุดมสมบูรณ์ต่ำ มีการระบายน้ำดี</a:t>
            </a:r>
          </a:p>
          <a:p>
            <a:pPr marL="0" indent="0">
              <a:buFontTx/>
              <a:buNone/>
            </a:pPr>
            <a:endParaRPr lang="th-TH" dirty="0"/>
          </a:p>
          <a:p>
            <a:pPr marL="0" indent="0">
              <a:buFontTx/>
              <a:buNone/>
            </a:pPr>
            <a:r>
              <a:rPr lang="th-TH" dirty="0"/>
              <a:t>ดินสีเหลืองหรือสีแดง เป็นดินที่มีอัตราการผุพังสลายตัวสูง เนื่องจาก มีพวกออกไซด์ของเหล็กเคลือบผิวอนุภาคมาก มักเกิดในในบริเวณที่สูงตามเนินเขาหรือที่ราบไหล่เขา ดินเหล่านี้มีการระบายน้ำดีถึงดีมาก ถ้าดินมีการระบายน้ำในหน้าตัดดินดีอยู่เสมอ ส่วนใหญ่จะมีสีแดง แต่ถ้าการระบายน้ำของดินไม่ดีเท่ากรณีแรก ดินจะมีสีเหลือง</a:t>
            </a:r>
          </a:p>
          <a:p>
            <a:pPr marL="0" indent="0">
              <a:buFontTx/>
              <a:buNone/>
            </a:pPr>
            <a:endParaRPr lang="th-TH" dirty="0"/>
          </a:p>
          <a:p>
            <a:pPr marL="0" indent="0">
              <a:buFontTx/>
              <a:buNone/>
            </a:pPr>
            <a:r>
              <a:rPr lang="th-TH" dirty="0"/>
              <a:t>ดินสีเทาปนน้ำเงิน ดินบริเวณนั้นอยู่ในสภาวะที่มีน้ำขังตลอด มีการระบายน้ำไม่เพียงพอ ทำให้สารประกอบของเหล็กอยู่ในรูปที่มีสีเทา</a:t>
            </a:r>
          </a:p>
          <a:p>
            <a:pPr marL="0" indent="0">
              <a:buFontTx/>
              <a:buNone/>
            </a:pPr>
            <a:endParaRPr lang="th-TH" dirty="0"/>
          </a:p>
          <a:p>
            <a:pPr marL="0" indent="0">
              <a:buFontTx/>
              <a:buNone/>
            </a:pPr>
            <a:r>
              <a:rPr lang="th-TH" dirty="0"/>
              <a:t>ดินสีประ (</a:t>
            </a:r>
            <a:r>
              <a:rPr lang="en-US" dirty="0"/>
              <a:t>mottle color) </a:t>
            </a:r>
            <a:r>
              <a:rPr lang="th-TH" dirty="0"/>
              <a:t>หรือดินที่มีหลายสีผสมกัน ดินบริเวณนั้น อยู่ในสภาพที่มีน้ำแช่ขังสลับสภาพที่ดินแห้ง โดยทั่วไปมักปรากฏเป็นจุดประสีเหลืองหรือสีแดงบนวัสดุพื้นสีเทา เป็นผลมาจาก การเปลี่ยนแปลงของสารประกอบของเหล็ก ที่จะแสดงสีเทาเมื่ออยู่ในสภาวะที่มีน้ำขัง (ขาดออกซิเจน) และเปลี่ยนรูปเป็นสารที่ให้สีแดงเมื่ออยู่ในสภาวะดินแห้ง (มีออกซิเจนมาก) มักจะพบในดินนาซึ่งมีความสูงจากระดับน้ำทะเลพอสมควร ซึ่งน้ำระบายจากหน้าตัดจนแห้งได้ในฤดูแล้งหลังการเก็บเกี่ยว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BC749-BE2A-477D-A5EE-B36821B9B5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91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BC749-BE2A-477D-A5EE-B36821B9B5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65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มหธาตุ (</a:t>
            </a:r>
            <a:r>
              <a:rPr lang="en-US" dirty="0"/>
              <a:t>macronutrients)</a:t>
            </a:r>
            <a:r>
              <a:rPr lang="th-TH" dirty="0"/>
              <a:t> หรือธาตุอาหารที่พืชต้องการใช้ในปริมาณมาก ที่ได้มาจากดินมีอยู่ 6 ธาตุ ได้แก่ ไนโตรเจน (</a:t>
            </a:r>
            <a:r>
              <a:rPr lang="en-US" dirty="0"/>
              <a:t>N) </a:t>
            </a:r>
            <a:r>
              <a:rPr lang="th-TH" dirty="0"/>
              <a:t>ฟอสฟอรัส (</a:t>
            </a:r>
            <a:r>
              <a:rPr lang="en-US" dirty="0"/>
              <a:t>P) </a:t>
            </a:r>
            <a:r>
              <a:rPr lang="th-TH" dirty="0"/>
              <a:t>โพแทสเซียม (</a:t>
            </a:r>
            <a:r>
              <a:rPr lang="en-US" dirty="0"/>
              <a:t>K) </a:t>
            </a:r>
            <a:r>
              <a:rPr lang="th-TH" dirty="0"/>
              <a:t>แคลเซียม (</a:t>
            </a:r>
            <a:r>
              <a:rPr lang="en-US" dirty="0"/>
              <a:t>Ca) </a:t>
            </a:r>
            <a:r>
              <a:rPr lang="th-TH" dirty="0"/>
              <a:t>แมกนีเซียม (</a:t>
            </a:r>
            <a:r>
              <a:rPr lang="en-US" dirty="0"/>
              <a:t>Mg) </a:t>
            </a:r>
            <a:r>
              <a:rPr lang="th-TH" dirty="0"/>
              <a:t>และกำมะถัน (</a:t>
            </a:r>
            <a:r>
              <a:rPr lang="en-US" dirty="0"/>
              <a:t>S) </a:t>
            </a:r>
            <a:r>
              <a:rPr lang="th-TH" dirty="0"/>
              <a:t>แบ่งได้เป็น 2 กลุ่ม</a:t>
            </a:r>
          </a:p>
          <a:p>
            <a:r>
              <a:rPr lang="th-TH" dirty="0"/>
              <a:t> ธาตุอาหารหลัก หรือ ธาตุปุ๋ย ได้แก่ ไนโตรเจน (</a:t>
            </a:r>
            <a:r>
              <a:rPr lang="en-US" dirty="0"/>
              <a:t>N) </a:t>
            </a:r>
            <a:r>
              <a:rPr lang="th-TH" dirty="0"/>
              <a:t>ฟอสฟอรัส (</a:t>
            </a:r>
            <a:r>
              <a:rPr lang="en-US" dirty="0"/>
              <a:t>P) </a:t>
            </a:r>
            <a:r>
              <a:rPr lang="th-TH" dirty="0"/>
              <a:t>โพแทสเซียม (</a:t>
            </a:r>
            <a:r>
              <a:rPr lang="en-US" dirty="0"/>
              <a:t>K) </a:t>
            </a:r>
            <a:r>
              <a:rPr lang="th-TH" dirty="0"/>
              <a:t>เนื่องจากสามธาตุนี้พืชต้องการใช้ในปริมาณมาก แต่มักจะได้รับจากดินไม่ค่อยเพียงพอกับความต้องการ ต้องช่วยเหลือโดยใส่ปุ๋ยอยู่เสมอ</a:t>
            </a:r>
          </a:p>
          <a:p>
            <a:r>
              <a:rPr lang="th-TH" dirty="0"/>
              <a:t> ธาตุอาหารรอง ได้แก่ แคลเซียม (</a:t>
            </a:r>
            <a:r>
              <a:rPr lang="en-US" dirty="0"/>
              <a:t>Ca) </a:t>
            </a:r>
            <a:r>
              <a:rPr lang="th-TH" dirty="0"/>
              <a:t>แมกนีเซียม (</a:t>
            </a:r>
            <a:r>
              <a:rPr lang="en-US" dirty="0"/>
              <a:t>Mg) </a:t>
            </a:r>
            <a:r>
              <a:rPr lang="th-TH" dirty="0"/>
              <a:t>และกำมะถัน (</a:t>
            </a:r>
            <a:r>
              <a:rPr lang="en-US" dirty="0"/>
              <a:t>S) </a:t>
            </a:r>
            <a:r>
              <a:rPr lang="th-TH" dirty="0"/>
              <a:t>เป็นกลุ่มที่พืชต้องการใช้ในปริมาณที่น้อยกว่า และไม่ค่อยมีปัญหาขาดแคลนในดินทั่วๆ ไปเหมือนสามธาตุแรก</a:t>
            </a:r>
          </a:p>
          <a:p>
            <a:endParaRPr lang="th-TH" dirty="0"/>
          </a:p>
          <a:p>
            <a:r>
              <a:rPr lang="th-TH" dirty="0"/>
              <a:t> จุลธาตุหรือธาตุอาหารที่พืชต้องการใช้ในปริมาณน้อย มีอยู่ 7 ธาตุ ได้แก่ เหล็ก (</a:t>
            </a:r>
            <a:r>
              <a:rPr lang="en-US" dirty="0"/>
              <a:t>Fe) </a:t>
            </a:r>
            <a:r>
              <a:rPr lang="th-TH" dirty="0"/>
              <a:t>แมงกานีส (</a:t>
            </a:r>
            <a:r>
              <a:rPr lang="en-US" dirty="0"/>
              <a:t>Mn) </a:t>
            </a:r>
            <a:r>
              <a:rPr lang="th-TH" dirty="0"/>
              <a:t>โบรอน (</a:t>
            </a:r>
            <a:r>
              <a:rPr lang="en-US" dirty="0"/>
              <a:t>B) </a:t>
            </a:r>
            <a:r>
              <a:rPr lang="th-TH" dirty="0"/>
              <a:t>โมลิบดินัม (</a:t>
            </a:r>
            <a:r>
              <a:rPr lang="en-US" dirty="0"/>
              <a:t>Mo) </a:t>
            </a:r>
            <a:r>
              <a:rPr lang="th-TH" dirty="0"/>
              <a:t>ทองแดง (</a:t>
            </a:r>
            <a:r>
              <a:rPr lang="en-US" dirty="0"/>
              <a:t>Cu) </a:t>
            </a:r>
            <a:r>
              <a:rPr lang="th-TH" dirty="0"/>
              <a:t>สังกะสี (</a:t>
            </a:r>
            <a:r>
              <a:rPr lang="en-US" dirty="0"/>
              <a:t>Zn) </a:t>
            </a:r>
            <a:r>
              <a:rPr lang="th-TH" dirty="0"/>
              <a:t>และคลอรีน (</a:t>
            </a:r>
            <a:r>
              <a:rPr lang="en-US" dirty="0"/>
              <a:t>Cl)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 </a:t>
            </a:r>
            <a:r>
              <a:rPr lang="th-TH" dirty="0"/>
              <a:t>อย่างไรก็ตามไม่ว่าจะเป็นธาตุอาหารในกลุ่มมหธาตุหรือจุลธาตุ ต่างก็มีความสำคัญและจำเป็นต่อการเจริญเติบโตของพืชไม่น้อยไปกว่ากัน เพราะความจริงแล้วธาตุทุกธาตุมีความสำคัญต่อการดำรงชีพของพืชเท่าๆ กัน จะต่างกันแต่เพียงปริมาณที่พืชต้องการเท่านั้น ดังนั้นพืชจึงขาดธาตุใดธาตุหนึ่งไม่ได้ หากพืชขาดธาตุอาหารแม้แต่เพียงธาตุเดียวพืชจะหยุดการเจริญเติบโต แคระแกร็น ไม่ให้ผลผลิตและตายในที่สุด</a:t>
            </a:r>
          </a:p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BC749-BE2A-477D-A5EE-B36821B9B57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79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604C-E59A-4F58-A97B-54CC40CF540E}" type="datetimeFigureOut">
              <a:rPr lang="en-US" smtClean="0"/>
              <a:t>12/02/20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788A-96E1-4DA7-BBE5-DC8B1361A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8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604C-E59A-4F58-A97B-54CC40CF540E}" type="datetimeFigureOut">
              <a:rPr lang="en-US" smtClean="0"/>
              <a:t>12/02/20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788A-96E1-4DA7-BBE5-DC8B1361A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3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604C-E59A-4F58-A97B-54CC40CF540E}" type="datetimeFigureOut">
              <a:rPr lang="en-US" smtClean="0"/>
              <a:t>12/02/20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788A-96E1-4DA7-BBE5-DC8B1361A2B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8208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604C-E59A-4F58-A97B-54CC40CF540E}" type="datetimeFigureOut">
              <a:rPr lang="en-US" smtClean="0"/>
              <a:t>12/02/20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788A-96E1-4DA7-BBE5-DC8B1361A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91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604C-E59A-4F58-A97B-54CC40CF540E}" type="datetimeFigureOut">
              <a:rPr lang="en-US" smtClean="0"/>
              <a:t>12/02/20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788A-96E1-4DA7-BBE5-DC8B1361A2B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3133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604C-E59A-4F58-A97B-54CC40CF540E}" type="datetimeFigureOut">
              <a:rPr lang="en-US" smtClean="0"/>
              <a:t>12/02/20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788A-96E1-4DA7-BBE5-DC8B1361A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60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604C-E59A-4F58-A97B-54CC40CF540E}" type="datetimeFigureOut">
              <a:rPr lang="en-US" smtClean="0"/>
              <a:t>12/02/20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788A-96E1-4DA7-BBE5-DC8B1361A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51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604C-E59A-4F58-A97B-54CC40CF540E}" type="datetimeFigureOut">
              <a:rPr lang="en-US" smtClean="0"/>
              <a:t>12/02/20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788A-96E1-4DA7-BBE5-DC8B1361A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42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604C-E59A-4F58-A97B-54CC40CF540E}" type="datetimeFigureOut">
              <a:rPr lang="en-US" smtClean="0"/>
              <a:t>12/02/20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788A-96E1-4DA7-BBE5-DC8B1361A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23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604C-E59A-4F58-A97B-54CC40CF540E}" type="datetimeFigureOut">
              <a:rPr lang="en-US" smtClean="0"/>
              <a:t>12/02/20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788A-96E1-4DA7-BBE5-DC8B1361A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6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604C-E59A-4F58-A97B-54CC40CF540E}" type="datetimeFigureOut">
              <a:rPr lang="en-US" smtClean="0"/>
              <a:t>12/02/20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788A-96E1-4DA7-BBE5-DC8B1361A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85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604C-E59A-4F58-A97B-54CC40CF540E}" type="datetimeFigureOut">
              <a:rPr lang="en-US" smtClean="0"/>
              <a:t>12/02/20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788A-96E1-4DA7-BBE5-DC8B1361A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1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604C-E59A-4F58-A97B-54CC40CF540E}" type="datetimeFigureOut">
              <a:rPr lang="en-US" smtClean="0"/>
              <a:t>12/02/20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788A-96E1-4DA7-BBE5-DC8B1361A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6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604C-E59A-4F58-A97B-54CC40CF540E}" type="datetimeFigureOut">
              <a:rPr lang="en-US" smtClean="0"/>
              <a:t>12/02/20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788A-96E1-4DA7-BBE5-DC8B1361A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604C-E59A-4F58-A97B-54CC40CF540E}" type="datetimeFigureOut">
              <a:rPr lang="en-US" smtClean="0"/>
              <a:t>12/02/20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788A-96E1-4DA7-BBE5-DC8B1361A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86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604C-E59A-4F58-A97B-54CC40CF540E}" type="datetimeFigureOut">
              <a:rPr lang="en-US" smtClean="0"/>
              <a:t>12/02/20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788A-96E1-4DA7-BBE5-DC8B1361A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7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C604C-E59A-4F58-A97B-54CC40CF540E}" type="datetimeFigureOut">
              <a:rPr lang="en-US" smtClean="0"/>
              <a:t>12/02/20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44788A-96E1-4DA7-BBE5-DC8B1361A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8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12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7.gif"/><Relationship Id="rId5" Type="http://schemas.openxmlformats.org/officeDocument/2006/relationships/image" Target="../media/image11.gif"/><Relationship Id="rId10" Type="http://schemas.openxmlformats.org/officeDocument/2006/relationships/image" Target="../media/image16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4F23F-BAA0-4E99-906C-808EEBDF2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358" y="1519928"/>
            <a:ext cx="6119191" cy="1684803"/>
          </a:xfrm>
        </p:spPr>
        <p:txBody>
          <a:bodyPr>
            <a:normAutofit/>
          </a:bodyPr>
          <a:lstStyle/>
          <a:p>
            <a:pPr algn="ctr"/>
            <a:r>
              <a:rPr lang="th-TH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ดิน</a:t>
            </a:r>
            <a:endParaRPr lang="en-US" sz="7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9D55C1-81B0-4962-808B-AF30D61A49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8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AE70-F6DA-4E19-BE3B-5B2B4250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ดินที่เหมาะสมสำหรับการเพาะปลูก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6FE53-C36F-43CD-BDC2-EA1ED122B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พืชส่วนใหญ่มักจะเจริญเติบโตได้ดีในดินที่มีความร่วนซุย มีปริมาณน้ำ อากาศ และธาตุอาหารที่เป็นประโยชน์ต่อพืชอย่างเพียงพอ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ดินที่เหมาะสำหรับการปลูกพืชโดยทั่วไปควรมีสัดส่วนขององค์ประกอบที่เป็นของแข็ง หรืออนินทรีย์วัตถุซึ่งได้มาจากการสลายตัวของหินและแร่ อันเป็นแหล่งที่มาของธาตุอาหารพืช และอินทรียวัตถุที่ได้มาจากการสลายตัวของเศษซากสิ่งมีชีวิต อยู่รวมกันประมาณครึ่งหนึ่งของปริมาตรทั้งหมด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อีกครึ่งหนึ่งนั้นควรจะเป็นที่อยู่ของน้ำและอากาศ ซึ่งจะแทรกอยู่ตามช่องว่างเล็กๆ ในดิน โดยช่องว่างเหล่านี้เกิดขึ้นมาจากการเรียงตัวเกาะยึดกันของอนุภาคขนาดต่างๆ ในดิน ดังนั้นจะเห็นได้ว่าปริมาณน้ำและอากาศในดินจะมีอยู่ได้มากน้อยเพียงใด ก็ขึ้นอยู่กับปริมาณของช่องว่างที่มีอยู่ในดินนั้นนั่นเอง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สภาพของดินที่เหมาะสมต่อการเจริญเติบโตของพืชนั้น จำเป็นต้องมีน้ำและอากาศในดินในปริมาณที่สมดุลกัน ไม่มีน้ำหรืออากาศมากจนเกินไป</a:t>
            </a:r>
          </a:p>
        </p:txBody>
      </p:sp>
    </p:spTree>
    <p:extLst>
      <p:ext uri="{BB962C8B-B14F-4D97-AF65-F5344CB8AC3E}">
        <p14:creationId xmlns:p14="http://schemas.microsoft.com/office/powerpoint/2010/main" val="1190251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AE70-F6DA-4E19-BE3B-5B2B4250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การสร้างตัวของดิน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6FE53-C36F-43CD-BDC2-EA1ED122B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1D4DF2C-4715-444A-A8C6-1C4E3863F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1" y="2160590"/>
            <a:ext cx="7322479" cy="327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983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AE70-F6DA-4E19-BE3B-5B2B4250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ปัจจัยที่ควบคุมการสร้างตัวของดิน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6FE53-C36F-43CD-BDC2-EA1ED122B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2639713-5671-4A39-94B7-FEDB09342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729" y="1650025"/>
            <a:ext cx="5257593" cy="523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053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AE70-F6DA-4E19-BE3B-5B2B4250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สมบัติของดิน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6FE53-C36F-43CD-BDC2-EA1ED122B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สมบัติที่สำคัญของดินแบ่งออกเป็น 4 กลุ่มใหญ่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สมบัติทางกายภาพ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สมบัติทางเคมี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สมบัติทางชีวภาพ 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สมบัติด้านธาตุอาหารพืช</a:t>
            </a:r>
          </a:p>
        </p:txBody>
      </p:sp>
    </p:spTree>
    <p:extLst>
      <p:ext uri="{BB962C8B-B14F-4D97-AF65-F5344CB8AC3E}">
        <p14:creationId xmlns:p14="http://schemas.microsoft.com/office/powerpoint/2010/main" val="3562708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AE70-F6DA-4E19-BE3B-5B2B4250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สมบัติของดิน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6FE53-C36F-43CD-BDC2-EA1ED122B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60590"/>
            <a:ext cx="3962401" cy="3880773"/>
          </a:xfrm>
        </p:spPr>
        <p:txBody>
          <a:bodyPr>
            <a:normAutofit lnSpcReduction="10000"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สมบัติทางกายภาพ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ตัดดินบอกถึงลักษณะทางธรณีวิทยาและประวัติภูมิอากาศของภูมิประเทศที่เกิดขึ้นมาก่อนหน้านี้นับพันปี และยังบอกได้อีกว่ามนุษย์ใช้ประโยชน์จากดินอย่างไร อะไรเป็นสาเหตุที่ทำให้ดินมีสมบัติเช่นนี้ ตลอดจนแนวทางที่ดีที่สุดในการใช้ประโยชน์จากดินแต่ละประเภท </a:t>
            </a:r>
          </a:p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B277990E-3C95-4BD5-8410-06F371136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55488"/>
            <a:ext cx="4294774" cy="43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3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AE70-F6DA-4E19-BE3B-5B2B4250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สมบัติของดิน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6FE53-C36F-43CD-BDC2-EA1ED122B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60590"/>
            <a:ext cx="6691533" cy="3880773"/>
          </a:xfrm>
        </p:spPr>
        <p:txBody>
          <a:bodyPr>
            <a:norm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สมบัติทางกายภาพ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สีดิน เป็นสมบัติของดินที่มองเห็นได้ชัดเจน เป็นคุณสมบัติที่สะท้อนถึงสภาพแวดล้อม กระบวนการเกิดดิน แร่ที่เป็นองค์ประกอบของดิน หรือวัสดุอื่นๆ ที่อยู่ในดิน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สีของดิน ทำให้เราสามารถประเมินสมบัติทางกายภาพและเคมีบางอย่างของดินได้ เช่น สภาพการระบายน้ำของดิน ระดับน้ำใต้ดิน หรือ ความอุดมสมบูรณ์ของดิน</a:t>
            </a:r>
          </a:p>
          <a:p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0268D6-8C0F-4CB4-8EE7-73363A93E08F}"/>
              </a:ext>
            </a:extLst>
          </p:cNvPr>
          <p:cNvGrpSpPr/>
          <p:nvPr/>
        </p:nvGrpSpPr>
        <p:grpSpPr>
          <a:xfrm>
            <a:off x="0" y="5562600"/>
            <a:ext cx="1352550" cy="1295400"/>
            <a:chOff x="4233863" y="2781300"/>
            <a:chExt cx="1352550" cy="1295400"/>
          </a:xfrm>
        </p:grpSpPr>
        <p:pic>
          <p:nvPicPr>
            <p:cNvPr id="12290" name="Picture 2">
              <a:extLst>
                <a:ext uri="{FF2B5EF4-FFF2-40B4-BE49-F238E27FC236}">
                  <a16:creationId xmlns:a16="http://schemas.microsoft.com/office/drawing/2014/main" id="{28960CB6-8E05-41CE-BCFD-50EC5DE5AD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3863" y="2781300"/>
              <a:ext cx="676275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4" name="Picture 6">
              <a:extLst>
                <a:ext uri="{FF2B5EF4-FFF2-40B4-BE49-F238E27FC236}">
                  <a16:creationId xmlns:a16="http://schemas.microsoft.com/office/drawing/2014/main" id="{7F81B271-72F8-4917-8E87-8DB6927E09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138" y="2800350"/>
              <a:ext cx="676275" cy="1276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DA7A0CB-4FCC-445F-B9E7-68F2A88994FE}"/>
              </a:ext>
            </a:extLst>
          </p:cNvPr>
          <p:cNvGrpSpPr/>
          <p:nvPr/>
        </p:nvGrpSpPr>
        <p:grpSpPr>
          <a:xfrm>
            <a:off x="1883272" y="5581650"/>
            <a:ext cx="1352550" cy="1247775"/>
            <a:chOff x="4233863" y="2805113"/>
            <a:chExt cx="1352550" cy="1247775"/>
          </a:xfrm>
        </p:grpSpPr>
        <p:pic>
          <p:nvPicPr>
            <p:cNvPr id="12296" name="Picture 8">
              <a:extLst>
                <a:ext uri="{FF2B5EF4-FFF2-40B4-BE49-F238E27FC236}">
                  <a16:creationId xmlns:a16="http://schemas.microsoft.com/office/drawing/2014/main" id="{A26770E6-F4FA-4DD6-BE75-5C395F1B35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3863" y="2805113"/>
              <a:ext cx="676275" cy="124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8" name="Picture 10">
              <a:extLst>
                <a:ext uri="{FF2B5EF4-FFF2-40B4-BE49-F238E27FC236}">
                  <a16:creationId xmlns:a16="http://schemas.microsoft.com/office/drawing/2014/main" id="{AB8B8445-2D9C-4BD9-829A-EB3EB1F2CB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138" y="2805113"/>
              <a:ext cx="676275" cy="124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6A6220E-130D-4473-BAD7-9E523C3D0975}"/>
              </a:ext>
            </a:extLst>
          </p:cNvPr>
          <p:cNvGrpSpPr/>
          <p:nvPr/>
        </p:nvGrpSpPr>
        <p:grpSpPr>
          <a:xfrm>
            <a:off x="3829010" y="5552843"/>
            <a:ext cx="1394882" cy="1333963"/>
            <a:chOff x="4233863" y="2767013"/>
            <a:chExt cx="1394882" cy="1333963"/>
          </a:xfrm>
        </p:grpSpPr>
        <p:pic>
          <p:nvPicPr>
            <p:cNvPr id="12300" name="Picture 12">
              <a:extLst>
                <a:ext uri="{FF2B5EF4-FFF2-40B4-BE49-F238E27FC236}">
                  <a16:creationId xmlns:a16="http://schemas.microsoft.com/office/drawing/2014/main" id="{1F44F1E6-146C-4EF1-9936-FC043F13E4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3863" y="2767013"/>
              <a:ext cx="676275" cy="1323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2" name="Picture 14">
              <a:extLst>
                <a:ext uri="{FF2B5EF4-FFF2-40B4-BE49-F238E27FC236}">
                  <a16:creationId xmlns:a16="http://schemas.microsoft.com/office/drawing/2014/main" id="{DAB1ED3B-05C1-487E-AA5C-5F38A92AF7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138" y="2775096"/>
              <a:ext cx="718607" cy="1325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666F009-0B27-4494-B831-CC6D4D83F333}"/>
              </a:ext>
            </a:extLst>
          </p:cNvPr>
          <p:cNvGrpSpPr/>
          <p:nvPr/>
        </p:nvGrpSpPr>
        <p:grpSpPr>
          <a:xfrm>
            <a:off x="5838246" y="5541372"/>
            <a:ext cx="1391436" cy="1289304"/>
            <a:chOff x="4233863" y="2782634"/>
            <a:chExt cx="1391436" cy="1289304"/>
          </a:xfrm>
        </p:grpSpPr>
        <p:pic>
          <p:nvPicPr>
            <p:cNvPr id="12304" name="Picture 16">
              <a:extLst>
                <a:ext uri="{FF2B5EF4-FFF2-40B4-BE49-F238E27FC236}">
                  <a16:creationId xmlns:a16="http://schemas.microsoft.com/office/drawing/2014/main" id="{F3C234AD-57AF-4626-838E-48981EEC62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3863" y="2786063"/>
              <a:ext cx="676275" cy="1285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6" name="Picture 18">
              <a:extLst>
                <a:ext uri="{FF2B5EF4-FFF2-40B4-BE49-F238E27FC236}">
                  <a16:creationId xmlns:a16="http://schemas.microsoft.com/office/drawing/2014/main" id="{936B09B9-0BEE-4BB2-9C70-15CC410430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138" y="2782634"/>
              <a:ext cx="715161" cy="1289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524BE65-1DA4-476F-8AED-C0692C8486BD}"/>
              </a:ext>
            </a:extLst>
          </p:cNvPr>
          <p:cNvGrpSpPr/>
          <p:nvPr/>
        </p:nvGrpSpPr>
        <p:grpSpPr>
          <a:xfrm>
            <a:off x="7700897" y="5454846"/>
            <a:ext cx="1400459" cy="1381125"/>
            <a:chOff x="6623453" y="5324659"/>
            <a:chExt cx="1400459" cy="1381125"/>
          </a:xfrm>
        </p:grpSpPr>
        <p:pic>
          <p:nvPicPr>
            <p:cNvPr id="12308" name="Picture 20">
              <a:extLst>
                <a:ext uri="{FF2B5EF4-FFF2-40B4-BE49-F238E27FC236}">
                  <a16:creationId xmlns:a16="http://schemas.microsoft.com/office/drawing/2014/main" id="{FD7C5189-EA14-4A23-AD2A-2BE9A39529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3453" y="5325040"/>
              <a:ext cx="720830" cy="1380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10" name="Picture 22">
              <a:extLst>
                <a:ext uri="{FF2B5EF4-FFF2-40B4-BE49-F238E27FC236}">
                  <a16:creationId xmlns:a16="http://schemas.microsoft.com/office/drawing/2014/main" id="{D327FFA9-77FD-4F13-8054-B8BAF2BA32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7637" y="5324659"/>
              <a:ext cx="676275" cy="1381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8143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AE70-F6DA-4E19-BE3B-5B2B4250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สมบัติของดิน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6FE53-C36F-43CD-BDC2-EA1ED122B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60590"/>
            <a:ext cx="3595687" cy="3880773"/>
          </a:xfrm>
        </p:spPr>
        <p:txBody>
          <a:bodyPr>
            <a:normAutofit fontScale="85000" lnSpcReduction="20000"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สมบัติทางกายภาพ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เนื้อดิน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ดินทราย ดินร่วน ดินเหนียว ขึ้นอยู่กับขนาดอนุภาคของตะกอนที่ผสมกันเป็นดิน เช่น ดินทรายมีเนื้อหยาบ เนื่องจากประกอบด้วยอนุภาคขนาดใหญ่เช่นเม็ดทรายซึ่งมีขนาดใหญ่ จึงมีช่องว่างให้น้ำซึมผ่านอย่างรวดเร็ว ดินเหนียวมีเนื้อละเอียดมาก เนื่องจากประกอบด้วยอนุภาคขนาดเล็กมาก จึงไม่มีน้ำช่องว่างให้น้ำซึมผ่าน ส่วนดินร่วนมีส่วนผสมเป็นอนุภาคขนาดปานกลางเช่น ทรายแป้งเป็นส่วนใหญ่ จึงมีความเหมาะสมในการปลูกพืชส่วนใหญ่ เนื่องจากน้ำซึมผ่านได้ไม่รวดเร็วจนเกินไปจึงสามารถเก็บกับความชื้นได้ดี </a:t>
            </a:r>
          </a:p>
          <a:p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4460DF66-73E8-4BA8-A434-FC96CB6B0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376" y="2775225"/>
            <a:ext cx="4096372" cy="388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2A99CDAF-5230-4E0F-8448-703B57BE6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748" y="1270000"/>
            <a:ext cx="38100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144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AE70-F6DA-4E19-BE3B-5B2B4250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สมบัติของดิน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6FE53-C36F-43CD-BDC2-EA1ED122B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สมบัติทางเคมี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ความเป็นกรดเป็นด่างของดิน หรือที่เรียกกันว่า “พีเอช”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pH)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เป็นค่าปฏิกิริยาดิน วัดได้จากความเข้มข้นของปริมาณไฮโดรเจนไอออน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H+)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ในดิน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โดยทั่วไปค่าพีเอชของดิน จะบอกเป็นค่าตัวเลขตั้งแต่ 1 ถึง 14  แต่โดยปกติแล้วพีเอชของดินทั่วไปจะมีค่าอยู่ใช่วง 5 ถึง 8 พีเอชของดินมีความสำคัญต่อการปลูกพืช เพราะเป็นตัวควบคุมการละลายธาตุอาหารในดินออกมาอยู่ในสารละลายหรือน้ำในดิน 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พืชแต่ละชนิดชอบที่จะเจริญเติบโตในดินที่มีช่วงพีเอชต่างๆ กันสำหรับพืชทั่วๆ ไปมักจะเจริญเติบโตในช่วงพีเอช 6-7 ซึ่งเป็นช่วงที่ธาตุอาหารพืชต่างๆ มีความเป็นประโยชน์สูงกว่าช่วงพีเอชอื่นๆ</a:t>
            </a:r>
          </a:p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3214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AE70-F6DA-4E19-BE3B-5B2B4250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สมบัติของดิน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6FE53-C36F-43CD-BDC2-EA1ED122B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สมบัติทางชีวภาพ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พืช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สัตว์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จุลินทรีย์ดิน</a:t>
            </a:r>
          </a:p>
        </p:txBody>
      </p:sp>
    </p:spTree>
    <p:extLst>
      <p:ext uri="{BB962C8B-B14F-4D97-AF65-F5344CB8AC3E}">
        <p14:creationId xmlns:p14="http://schemas.microsoft.com/office/powerpoint/2010/main" val="639628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AE70-F6DA-4E19-BE3B-5B2B4250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สมบัติของดิน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6FE53-C36F-43CD-BDC2-EA1ED122B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สมบัติด้านธาตุอาหารพืช</a:t>
            </a:r>
          </a:p>
          <a:p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EF9932F-F275-42EF-88B5-39F137AB5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63" y="2716695"/>
            <a:ext cx="5364383" cy="404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973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AE70-F6DA-4E19-BE3B-5B2B4250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ดิน..เกิดขึ้นมาได้อย่างไร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6FE53-C36F-43CD-BDC2-EA1ED122B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โลกเริ่มก่อตัวขึ้นและเย็นตัวลง มีพื้นผิวภายนอกเป็นหินแข็งแต่ภายในเป็นของเหลวร้อนจัด มีบรรยากาศซึ่งประกอบด้วยก๊าซหลายชนิดห่อหุ้มโลกอยู่โดยรอบอย่างเบาบาง ต่อมาจึงมีวิวัฒนาการมากขึ้น จนเกิดมีน้ำและสิ่งมีชิวิตขึ้นบนโลก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ประมาณ 590 ล้านปีมาแล้ว.พืชบกรุ่นแรกนี้มีแต่ลำต้น ไม่มีใบ ไม่มีราก อาศัยเกิดและเกาะติดอยู่บนสาหร่ายทะเลที่ถูกคลื่นซัดขึ้นมาค้างอยู่บนหินและเติบโตอยู่บนนั้น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พืชมีวิวัฒนาการจนมีส่วนประกอบของราก ลำต้น ใบ รากของพืชชอนไชไปตามร่องรอยแตกของหินและชั้นของหินผุเพื่อหาอาหารไปเลี้ยงลำต้นและใบ 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เร่งให้หิน แร่ เกิดการสลายตัวเป็นชิ้นเล็กชิ้นน้อยได้รวดเร็วยิ่งขึ้น นอกเหนือไปจากการผุกร่อนตามธรรมชาติ ที่เป็นผลมาจากการเปลี่ยนแปลงของสภาพภูมิอากาศ ทั้งอุณหภูมิ ปริมาณน้ำฝน น้ำค้าง หรือหิมะ ในช่วงเวลาต่างๆ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48213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AE70-F6DA-4E19-BE3B-5B2B4250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สมบัติของดิน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6FE53-C36F-43CD-BDC2-EA1ED122B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หน้าที่ของธาตุอาหารพืช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ไนโตรเจน มีหน้าที่เป็นส่วนประกอบของโปรตีน ช่วยให้พืชมีสีเขียว เร่งการเจริญเติบโตทางใบ หากพืชขาดธาตุนี้จะแสดงอาการใบเหลือง ใบมีขนาดเล็กลง ลำต้นแคระแกร็นและให้ผลผลิตต่ำ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ฟอสฟอรัส มีหน้าที่ช่วยเร่งการเจริญเติบโตและการแพร่กระจายของราก ควบคุมการออกดอก ออกผล และการสร้างเมล็ด ถ้าพืชขาดธาตุนี้ระบบรากจะไม่เจริญเติบโต ใบแก่จะเปลี่ยนจากสีเขียวเป็นสีม่วงแล้วกลายเป็นสีน้ำตาลและหลุดร่วง ลำต้นแกร็นไม่ผลิดอกออกผล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โพแทสเซียม เป็นธาตุที่ช่วยในการสังเคราะห์น้ำตาล แป้ง และโปรตีน ส่งเสริมการเคลื่อนย้ายน้ำตาลจากใบไปสู่ผล ช่วยให้ผลเติบโตเร็วและมีคุณภาพดี ช่วยให้พืชแข็งแรง ต้านทานต่อโรคและแมลงบางชนิด ถ้าขาดธาตุนี้พืชจะไม่แข็งแรง ลำต้นอ่อนแอ ผลผลิตไม่เติบโต มีคุณภาพต่ำ สีไม่สวย รสชาติไม่ดี</a:t>
            </a:r>
          </a:p>
        </p:txBody>
      </p:sp>
    </p:spTree>
    <p:extLst>
      <p:ext uri="{BB962C8B-B14F-4D97-AF65-F5344CB8AC3E}">
        <p14:creationId xmlns:p14="http://schemas.microsoft.com/office/powerpoint/2010/main" val="973285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AE70-F6DA-4E19-BE3B-5B2B4250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สมบัติของดิน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6FE53-C36F-43CD-BDC2-EA1ED122B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หน้าที่ของธาตุอาหารพืช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แคลเซียม เป็นองค์ประกอบที่ช่วยในการแบ่งเซลล์ การผสมเกสร การงอกของเมล็ด พืชขาดธาตุนี้ใบที่เจริญใหม่จะหงิกงอ ตายอดไม่เจริญ อาจมีจุดดำที่เส้นใบ รากสั้น ผลแตก และมีคุณภาพไม่ดี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แมกนีเซียม เป็นองค์ประกอบสำคัญของคลอโรฟิลล์ ช่วยสังเคราะห์กรดอะมิโน วิตามิน ไขมัน และน้ำตาล ทำให้สภาพกรดด่างในเซลล์พอเหมาะและช่วยในการงอกของเมล็ด ถ้าขาดธาตุนี้ใบแก่จะเหลือง ยกเว้นเส้นใบ และใบจะร่วงหล่นเร็ว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กำมะถัน เป็นองค์ประกอบสำคัญของกรดอะมิโน โปรตีน และวิตามิน ถ้าขาดธาตุนี้ทั้งใบบนและใบล่างจะมีสีเหลืองซีด และต้นอ่อนแอ</a:t>
            </a:r>
          </a:p>
        </p:txBody>
      </p:sp>
    </p:spTree>
    <p:extLst>
      <p:ext uri="{BB962C8B-B14F-4D97-AF65-F5344CB8AC3E}">
        <p14:creationId xmlns:p14="http://schemas.microsoft.com/office/powerpoint/2010/main" val="3475874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AE70-F6DA-4E19-BE3B-5B2B4250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สมบัติของดิน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6FE53-C36F-43CD-BDC2-EA1ED122B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หน้าที่ของธาตุอาหารพืช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โบรอน ช่วยในการออกดอกและการผสมเกสร มีบทบาทสำคัญในการติดผลและการเคลื่อนย้ายน้ำตาลมาสู่ผล การเคลื่อนย้ายของฮอร์โมน การใช้ประโยชน์จากไนโตรเจนและการแบ่งเซลล์ ถ้าพืชขาดธาตุนี้ ตายอดจะตายแล้วเริ่มมีตาข้าง แต่ตาข้างก็จะตายอีก ลำต้นไม่ค่อยยืดตัว กิ่งและใบจึงชิดกัน ใบเล็ก หนา โค้งและเปราะ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ทองแดง ช่วยในการสังเคราะห์คลอโรฟิลล์ การหายใจ การใช้โปรตีนและแป้ง กระตุ้นการทำงานของเอนไซม์บางชนิด ถ้าพืชขาดธาตุนี้ ตายอดจะชะงักการเจริญเติบโตและกลายเป็นสีดำ ใบอ่อนเหลือง และพืชทั้งต้นจะชะงักการเจริญเติบโต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คลอรีน มีบทบาทบางประการเกี่ยวกับฮอร์โมนในพืช ถ้าขาดธาตุนี้พืชจะเหี่ยวง่าย ใบสีซีด และบางส่วนแห้งตาย</a:t>
            </a:r>
          </a:p>
        </p:txBody>
      </p:sp>
    </p:spTree>
    <p:extLst>
      <p:ext uri="{BB962C8B-B14F-4D97-AF65-F5344CB8AC3E}">
        <p14:creationId xmlns:p14="http://schemas.microsoft.com/office/powerpoint/2010/main" val="2007854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AE70-F6DA-4E19-BE3B-5B2B4250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สมบัติของดิน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6FE53-C36F-43CD-BDC2-EA1ED122B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หน้าที่ของธาตุอาหารพืช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เหล็ก ช่วยในการสังเคราะห์คลอโรฟิลล์ มีบทบาทสำคัญในการสังเคราะห์แสงและหายใจ ถ้าขาดธาตุนี้ใบอ่อนจะมีสีขาวซีดในขณะที่ใบแก่ยังเขียวสด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แมงกานีส ช่วยในการสังเคราะห์แสงและการทำงานของเอนไซม์บางชนิด ถ้าขาดธาตุนี้ใบอ่อนจะมีสีเหลืองในขณะที่เส้นใบยังเขียว ต่อมาใบที่มีอาการดังกล่าวจะเหี่ยวแล้วร่วงหล่น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โมลิบดินัม ช่วยให้พืชใช้ไนโตรเจนให้เป็นประโยชน์และเกี่ยวข้องกับการสังเคราะห์โปรตีน ถ้าขาดธาตุนี้พืชจะมีอาการคล้ายขาดไนโตรเจน ใบมีลักษณะโค้งคล้ายถ้วย ปรากฏจุดเหลืองๆ ตามแผ่นใบ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สังกะสี ช่วยในการสังเคราะห์ฮอร์โมนออกซิน คลอโรฟิลล์ และแป้ง ถ้าขาดธาตุนี้ใบอ่อนจะมีสีเหลืองซีดและปรากฏสีขาวๆ ประปรายตามแผ่นใบ โดยเส้นใบยังเขียว รากสั้นไม่เจริญตามปกติ</a:t>
            </a:r>
          </a:p>
        </p:txBody>
      </p:sp>
    </p:spTree>
    <p:extLst>
      <p:ext uri="{BB962C8B-B14F-4D97-AF65-F5344CB8AC3E}">
        <p14:creationId xmlns:p14="http://schemas.microsoft.com/office/powerpoint/2010/main" val="1480894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AE70-F6DA-4E19-BE3B-5B2B4250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ดินในประเทศไทย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6FE53-C36F-43CD-BDC2-EA1ED122B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การแจกแจงชนิดของดินและทำแผนที่ดินในประเทศไทยเริ่มต้นดำเนินการมาตั้งแต่ก่อนสงครามโลกครั้งที่ 2 ประมาณปี พ.ศ. 2478 โดยมี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Dr. R.L. Pendleton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นักวิทยาศาสตร์ทางดินและการเกษตรชาวอเมริกัน ที่ปรึกษาของกรมกสิกรรมและประมง ในสมัยนั้นเป็นผู้ริเริ่ม 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มีนักวิชาการฝ่ายไทย คือ ดร.สาโรช มนตระกูล และ ดร.เริ่ม บูรณฤกษ์ เป็นผู้ร่วมงานอย่างใกล้ชิด 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สำรวจดินในระดับประเทศ โดยยึดถือระบบการสำรวจและจำแนกดินตามแบบของกระทรวงเกษตรสหรัฐอเมริกา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Untied States Department of Agriculture : USDA)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1938 หรือที่เรียกว่า ระบบ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USDA 1938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เป็นหลัก</a:t>
            </a:r>
          </a:p>
        </p:txBody>
      </p:sp>
    </p:spTree>
    <p:extLst>
      <p:ext uri="{BB962C8B-B14F-4D97-AF65-F5344CB8AC3E}">
        <p14:creationId xmlns:p14="http://schemas.microsoft.com/office/powerpoint/2010/main" val="3432715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AE70-F6DA-4E19-BE3B-5B2B4250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ดินในประเทศไทย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6FE53-C36F-43CD-BDC2-EA1ED122B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ในปี พ.ศ. 2510 นักวิชาการทางดินของประเทศไทยจึงได้นำระบบการจำแนกใหม่ ที่เรียกว่า ระบบอนุกรมวิธานดิน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Soil Taxonomy)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เข้ามาใช้ในระบบการสำรวจและจำแนกดินของประเทศไทย 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เป็นระบบที่เหมาะสมที่จะใช้เป็นระบบการจำแนกดินในประเทศไทย จึงได้ทำการจัดจำแนกดินตามระบบอนุกรมวิธานดินนี้มาจนถึงปัจจุบัน 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การจำแนกดินตามอนุกรมวิธานดินนี้ มีการแบ่งชั้นการจำแนกดินออกเป็น 6 ขั้น คือ อันดับ อันดับย่อย กลุ่มดินใหญ่ กลุ่มดินย่อย วงศ์ดิน และชุดดิน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หน่วยจำแนกดินที่เล็กที่สุดในระบบนี้ คือ "ชุดดิน" ปัจจุบันมีชุดดินต่างๆ ที่เป็นตัวแทนดินที่พบในพื้นที่ต่างๆ ขอประเทศไทย มากกว่า 200 ชุดดิน</a:t>
            </a:r>
          </a:p>
        </p:txBody>
      </p:sp>
    </p:spTree>
    <p:extLst>
      <p:ext uri="{BB962C8B-B14F-4D97-AF65-F5344CB8AC3E}">
        <p14:creationId xmlns:p14="http://schemas.microsoft.com/office/powerpoint/2010/main" val="835128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AE70-F6DA-4E19-BE3B-5B2B4250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ดินในประเทศไทย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6FE53-C36F-43CD-BDC2-EA1ED122B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ดินส่วนใหญ่ของประเทศไทยมีลักษณะเด่นเป็นดินเขตร้อนที่มีพัฒนาการค่อนข้างสูงถึงสูง 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ขาดความอุดมสมบูรณ์ในระดับการผลิตพืชเศรษฐกิจเนื่องจากปัจจัยและสภาพแวดล้อม ในการเกิดดินในแต่ละภูมิภาคมีความแตกต่างกัน 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ลักษณะของดินที่เกิดในบริเวณต่างๆ ของประเทศไทยจึงมีลักษณะเด่นที่แตกต่างกันไปด้วย </a:t>
            </a:r>
          </a:p>
        </p:txBody>
      </p:sp>
    </p:spTree>
    <p:extLst>
      <p:ext uri="{BB962C8B-B14F-4D97-AF65-F5344CB8AC3E}">
        <p14:creationId xmlns:p14="http://schemas.microsoft.com/office/powerpoint/2010/main" val="381197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B5F7F-A662-4169-ACDE-0266703A6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31243-EC9E-403A-9774-A1A17011B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No photo description available.">
            <a:extLst>
              <a:ext uri="{FF2B5EF4-FFF2-40B4-BE49-F238E27FC236}">
                <a16:creationId xmlns:a16="http://schemas.microsoft.com/office/drawing/2014/main" id="{51D23FE4-E9CE-4171-901A-4F0981447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983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AE70-F6DA-4E19-BE3B-5B2B4250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ดินในประเทศไทย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6FE53-C36F-43CD-BDC2-EA1ED122B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ดินในภาคใต้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ดินที่พบส่วนใหญ่ในภาคใต้ เป็นดินที่อยู่ในสภาพอากาศที่ค่อนข้างชื้น เนื่องจากสภาพภูมิประเทศที่มีลักษณะเป็นแหลมหรือแผ่นดินยื่นลงไปในทะเล มีพื้นที่ชายฝั่งทะเลเป็นแนวยาวทั้งสองด้าน ตอนกลางมีเทือกเขาสูงทอดตัวเป็นแนวยาวเหนือ-ใต้ และมีสภาพภูมิอากาศเป็นแบบร้อนชื้นมีฝนตกชุกสม่ำเสมอ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ดินในพื้นที่ดอนส่วนใหญ่เป็นดินที่มีพัฒนาการมาก มีการชะล้างสูง ความอุดมสมบูรณ์อยู่ในเกณฑ์ต่ำ จัดได้ว่าเป็นดินที่มีศักยภาพทางการเกษตรต่ำถึงค่อนข้างต่ำ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7A13F4-EA0B-4C5D-8C13-E34DA6BC6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323" y="484045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547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AE70-F6DA-4E19-BE3B-5B2B4250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ดินในประเทศไทย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6FE53-C36F-43CD-BDC2-EA1ED122B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ดินในภาคกลาง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สภาพพื้นที่โดยทั่วไปเป็นที่ราบลุ่มของแม่น้ำเจ้าพระยา แม่น้ำท่าจีน แม่น้ำแม่กลอง และลำน้ำสาขา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ทำให้มีพื้นที่ราบต่อเนื่องกันเป็นบริเวณกว้าง วัตถุต้นกำเนิดดินส่วนใหญ่เป็นพวกตะกอนน้ำพา 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ดินในแถบนี้มีศักยภาพทางการเกษตรอยู่ในระดับค่อนข้างสูง ประกอบกับพื้นที่การเกษตรส่วนใหญ่อยู่ภายใต้ระบบชลประทาน การใช้ประโยชน์ที่ดินจึงมีประสิทธิภาพมากกว่าภาคอื่นๆ แม้ว่าจะมีปัญหาดินเปรี้ยวอยู่บ้าง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0C39750-1F6D-4A4A-8945-387EE0F18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650" y="482580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861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AE70-F6DA-4E19-BE3B-5B2B4250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ดิน..เกิดขึ้นมาได้อย่างไร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6FE53-C36F-43CD-BDC2-EA1ED122B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พืชเจริญเติบโตขึ้นก็ย่อมมีส่วนของ ราก ลำต้น ใบ ที่หลุดร่วงตายลงและทับถมกันอยู่ทั้งบนดินและใต้ดิน นอกจากนี้ยังมีมูลสัตว์และเศษซากสิ่งมีชีวิตอื่นๆ รวมอยู่ด้วย 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วัสดุเหล่านี้เกิดการเน่าเปื่อยโดยการย่อยสลายของจุลินทรีย์ที่อาศัยอยู่ในดิน จนกลายเป็นสารสีดำที่มีเนื้อละเอียดนุ่ม เรียกว่า ฮิวมัส 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เมื่อฮิวมัสได้ผสมคลุกเคล้าเข้ากับชิ้นส่วนของหิน แร่ ที่ผุพังเป็นชิ้นเล็กชิ้นน้อยจนเข้ากันเป็นเนื้อเดียว จึงกลายเป็นสิ่งที่เรียกว่า “ดิน”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ใช้เวลาประมาณ 500 ปี ในการที่หินจะผุพังย่อยสลาย เกิดการทับถมของซากพืชและสัตว์ และเกิดกระบวนการต่างๆ ในดิน จนเกิดเป็นดินที่มีความหนาเพียง 1 นิ้ว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อาจต้องใช้เวลานาน 3,000 ถึง 12,000 ปี ที่ดินจะมีความลึกพอสำหรับเกษตรกรรม</a:t>
            </a:r>
          </a:p>
        </p:txBody>
      </p:sp>
    </p:spTree>
    <p:extLst>
      <p:ext uri="{BB962C8B-B14F-4D97-AF65-F5344CB8AC3E}">
        <p14:creationId xmlns:p14="http://schemas.microsoft.com/office/powerpoint/2010/main" val="1307297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AE70-F6DA-4E19-BE3B-5B2B4250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ดินในประเทศไทย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6FE53-C36F-43CD-BDC2-EA1ED122B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ดินในภาคเหนือ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สภาพพื้นที่เป็นเทือกเขาสูงสลับกับที่ราบระหว่างหุบเขา หรือที่ราบบริเวณสองฝั่งแม่น้ำสายใหญ่ 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ดินที่พบส่วนใหญ่เป็นดินที่มีพัฒนาการไม่มากนัก ในดินยังคงมีธาตุอาหารที่เป็นประโยชน์ต่อพืชอยู่ในระดับที่ไม่ต่ำจนเกินไป 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ดินในบริเวณที่ราบหรือค่อนข้างราบเป็นดินที่มีศักยภาพทางการเกษตรอยู่ในระดับปานกลางถึงสูง 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ข้อจำกัดของพื้นที่ภาคเหนือที่สำคัญคือ เป็นพื้นที่ลาดชันเชิงซ้อน มีพื้นที่ภูเขาและเทือกเขาต่างๆ ที่มีความลาดชันมากกว่าร้อยละ 35 ขึ้นไป ครอบคลุมเป็นบริเวณกว้างขวาง ซึ่งมีความเสี่ยงต่อการชะล้างพังทลายสูง ไม่เหมาะสมสำหรับทำการเกษตร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B9F87C6-B25F-4E0E-B14C-878D7EA2E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152" y="475546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961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AE70-F6DA-4E19-BE3B-5B2B4250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ดินในประเทศไทย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6FE53-C36F-43CD-BDC2-EA1ED122B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ดินในภาคตะวันออกเฉียงเหนือ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สภาพพื้นที่เป็นที่ลุ่มสลับกับที่ดอน วัตถุต้นกำเนิดดินส่วนใหญ่เกิดจากการสลายตัวผุพังอยู่กับที่ของหินตะกอน หรือเป็นชิ้นส่วนของหินตะกอนที่ผุพังและถูกเคลื่อนย้ายมาในระยะทางไม่ไกลนัก 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ลักษณะดินที่พบส่วนใหญ่มักจะเป็นดินที่มีพัฒนาการสูง มีความอุดมสมบูรณ์ต่ำ ดินมีโอกาสขาดแคลนน้ำได้ง่าย เนื่องจากเนื้อดินเป็นทรายจัด 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ดินมีปัญหาในการใช้ประโยชน์ทางด้านการเกษตรอีกด้วย เช่น ดินเค็ม ดินทราย ดินมีกรวดศิลาแลงปนอยู่ในระดับตื้น ส่งผลให้ศักยภาพของดินทางการเกษตรส่วนใหญ่อยู่ในเกณฑ์ค่อนข้างต่ำหรือต่ำ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4D423E1-0A0D-4B8C-9D1B-319E3FF71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356" y="483987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0156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964C6-3DF2-4ED1-BA9A-93B09ED4D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CD1BB-0AA0-401E-929C-381B22389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Image may contain: text">
            <a:extLst>
              <a:ext uri="{FF2B5EF4-FFF2-40B4-BE49-F238E27FC236}">
                <a16:creationId xmlns:a16="http://schemas.microsoft.com/office/drawing/2014/main" id="{0E16F988-70F3-4AFC-81F3-78BD936B3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8191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81391-BC6F-4B61-8D58-7BB3AD89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A800D-0FA6-419F-ADC7-8725E1CA0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No photo description available.">
            <a:extLst>
              <a:ext uri="{FF2B5EF4-FFF2-40B4-BE49-F238E27FC236}">
                <a16:creationId xmlns:a16="http://schemas.microsoft.com/office/drawing/2014/main" id="{832F61BE-2DEE-48E4-ACAB-7704AE2D7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348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7EACE-A35A-4464-BDCF-DE97030F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2A725-41E1-47F7-8A83-A3F4F1A99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No photo description available.">
            <a:extLst>
              <a:ext uri="{FF2B5EF4-FFF2-40B4-BE49-F238E27FC236}">
                <a16:creationId xmlns:a16="http://schemas.microsoft.com/office/drawing/2014/main" id="{2D0C496E-2C19-42F6-8105-F2891AEF2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885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13745-AB5C-49CC-AD1C-EE13EB65E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75B44-D661-4339-AAC8-3C1B1A3EC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No photo description available.">
            <a:extLst>
              <a:ext uri="{FF2B5EF4-FFF2-40B4-BE49-F238E27FC236}">
                <a16:creationId xmlns:a16="http://schemas.microsoft.com/office/drawing/2014/main" id="{42AE5619-2DBB-4D2C-ACFE-BC47E826E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287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E7515-4C77-425C-80F8-8B2769D15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525E7-84AB-40B8-9B98-88869D56C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No photo description available.">
            <a:extLst>
              <a:ext uri="{FF2B5EF4-FFF2-40B4-BE49-F238E27FC236}">
                <a16:creationId xmlns:a16="http://schemas.microsoft.com/office/drawing/2014/main" id="{9ACEB6C0-7CFD-4279-818D-78B0EC528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0195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A245A-F8F3-44F2-ADEC-3EFCB0CE0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B1628-19AA-4245-B344-E4D2B8426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No photo description available.">
            <a:extLst>
              <a:ext uri="{FF2B5EF4-FFF2-40B4-BE49-F238E27FC236}">
                <a16:creationId xmlns:a16="http://schemas.microsoft.com/office/drawing/2014/main" id="{94E8C1A2-7255-47E7-A726-BA6409844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4615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EDF85-85BD-4551-82F7-A40577144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C294F-E3FC-46D9-8874-A5E572929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No photo description available.">
            <a:extLst>
              <a:ext uri="{FF2B5EF4-FFF2-40B4-BE49-F238E27FC236}">
                <a16:creationId xmlns:a16="http://schemas.microsoft.com/office/drawing/2014/main" id="{42E3D78C-AE52-424F-A482-AFAD9504A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1558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9FD3F-022C-4805-AC0C-9533B1095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6E380-8EB4-4B2B-86E2-77D936F0C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No photo description available.">
            <a:extLst>
              <a:ext uri="{FF2B5EF4-FFF2-40B4-BE49-F238E27FC236}">
                <a16:creationId xmlns:a16="http://schemas.microsoft.com/office/drawing/2014/main" id="{3AE369CF-85EB-4469-A776-B27BA98F2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386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AE70-F6DA-4E19-BE3B-5B2B4250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ดิน..คืออะไร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6FE53-C36F-43CD-BDC2-EA1ED122B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วัตถุตามธรรมชาติที่เกิดขึ้นจากผลของการผุพังสลายตัวของหินและแร่ ต่างๆ ผสมคลุกเคล้ารวมกับอินทรียวัตถุหรืออินทรียสารที่ได้มาจากการสลายตัวของเศษซากพืชและสัตว์จนเป็นเนื้อเดียวกัน มีลักษณะร่วนไม่เกาะกันแข็งเป็นหิน เกิดขึ้นปกคลุมพื้นผิวโลกอยู่เป็นชั้นบางๆ และเป็นที่ยึดเหนี่ยวในการเจริญเติบโตของพืช</a:t>
            </a:r>
          </a:p>
        </p:txBody>
      </p:sp>
    </p:spTree>
    <p:extLst>
      <p:ext uri="{BB962C8B-B14F-4D97-AF65-F5344CB8AC3E}">
        <p14:creationId xmlns:p14="http://schemas.microsoft.com/office/powerpoint/2010/main" val="37148779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C9096-824A-4B61-BA09-C73F407BD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2B2A2-8C39-4E4D-8C4B-14833B156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No photo description available.">
            <a:extLst>
              <a:ext uri="{FF2B5EF4-FFF2-40B4-BE49-F238E27FC236}">
                <a16:creationId xmlns:a16="http://schemas.microsoft.com/office/drawing/2014/main" id="{6FC815FA-B3F9-481D-AB42-8EC292DC0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004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F18AD-59B6-4C35-96BD-5382BF76F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34E4E-116C-4672-BB24-3ACAA0C8C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No photo description available.">
            <a:extLst>
              <a:ext uri="{FF2B5EF4-FFF2-40B4-BE49-F238E27FC236}">
                <a16:creationId xmlns:a16="http://schemas.microsoft.com/office/drawing/2014/main" id="{28CD5A90-24EE-413F-A6CD-97F26AB2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9393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D6124-F5A1-4E3B-8852-46C02D0E7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984D9-F964-4FA9-8586-5D1324834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No photo description available.">
            <a:extLst>
              <a:ext uri="{FF2B5EF4-FFF2-40B4-BE49-F238E27FC236}">
                <a16:creationId xmlns:a16="http://schemas.microsoft.com/office/drawing/2014/main" id="{27571E84-39C1-4A62-B954-81AD0DDEB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8939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F1EE-73E3-4179-A74F-4C640BC41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1A1CE-2456-4A3D-8D8E-225B3A25E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No photo description available.">
            <a:extLst>
              <a:ext uri="{FF2B5EF4-FFF2-40B4-BE49-F238E27FC236}">
                <a16:creationId xmlns:a16="http://schemas.microsoft.com/office/drawing/2014/main" id="{37C486A9-23D6-4324-A67C-14A257CE7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5768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05CD5-7A96-4684-BC6E-6F760223F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8FA1-A84D-4364-B96C-9AE0C5D9F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No photo description available.">
            <a:extLst>
              <a:ext uri="{FF2B5EF4-FFF2-40B4-BE49-F238E27FC236}">
                <a16:creationId xmlns:a16="http://schemas.microsoft.com/office/drawing/2014/main" id="{64EFE99C-C98D-4E01-96CF-C5439DA98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7564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ED58E-D2DC-417C-A16B-2C715CD47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B2CD5-8E5F-4222-A057-97F9A6488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No photo description available.">
            <a:extLst>
              <a:ext uri="{FF2B5EF4-FFF2-40B4-BE49-F238E27FC236}">
                <a16:creationId xmlns:a16="http://schemas.microsoft.com/office/drawing/2014/main" id="{0B5A337C-E690-4523-A22E-DAEF9B85B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4768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B9284-8598-4DB9-810A-1C81106FD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406BE-9FBE-4BD7-A59D-47122187B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No photo description available.">
            <a:extLst>
              <a:ext uri="{FF2B5EF4-FFF2-40B4-BE49-F238E27FC236}">
                <a16:creationId xmlns:a16="http://schemas.microsoft.com/office/drawing/2014/main" id="{C46A2C6B-479E-4C05-8788-52DF20A60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4617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A8BD8-0B55-488E-84E0-D14DBC78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BA06A-E6BB-4CC3-B4D0-5C2935CD2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No photo description available.">
            <a:extLst>
              <a:ext uri="{FF2B5EF4-FFF2-40B4-BE49-F238E27FC236}">
                <a16:creationId xmlns:a16="http://schemas.microsoft.com/office/drawing/2014/main" id="{D7E95C5A-FAF1-429D-82BF-87121EB39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0457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127C5-E7B5-4DE7-A937-DBD457C63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9A333-BD7A-4157-96F7-D492B4D82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No photo description available.">
            <a:extLst>
              <a:ext uri="{FF2B5EF4-FFF2-40B4-BE49-F238E27FC236}">
                <a16:creationId xmlns:a16="http://schemas.microsoft.com/office/drawing/2014/main" id="{AEBF8D21-72DB-4AB6-A660-CF241F3E2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2446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DD74B-E922-4CF4-9B97-842681D6F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5AF78-6699-45B9-AACE-D493C10B0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No photo description available.">
            <a:extLst>
              <a:ext uri="{FF2B5EF4-FFF2-40B4-BE49-F238E27FC236}">
                <a16:creationId xmlns:a16="http://schemas.microsoft.com/office/drawing/2014/main" id="{2D78EB0E-2C00-4498-98FF-98ED889B4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309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AE70-F6DA-4E19-BE3B-5B2B4250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ดิน..คืออะไร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6FE53-C36F-43CD-BDC2-EA1ED122B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วัตถุตามธรรมชาติที่เกิดขึ้นจากผลของการผุพังสลายตัวของหินและแร่ ต่างๆ ผสมคลุกเคล้ารวมกับอินทรียวัตถุหรืออินทรียสารที่ได้มาจากการสลายตัวของเศษซากพืชและสัตว์จนเป็นเนื้อเดียวกัน มีลักษณะร่วนไม่เกาะกันแข็งเป็นหิน เกิดขึ้นปกคลุมพื้นผิวโลกอยู่เป็นชั้นบางๆ และเป็นที่ยึดเหนี่ยวในการเจริญเติบโตของพืช</a:t>
            </a:r>
          </a:p>
        </p:txBody>
      </p:sp>
    </p:spTree>
    <p:extLst>
      <p:ext uri="{BB962C8B-B14F-4D97-AF65-F5344CB8AC3E}">
        <p14:creationId xmlns:p14="http://schemas.microsoft.com/office/powerpoint/2010/main" val="7764740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E8E39-AD65-4EAB-9557-18408D08C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6F963-B115-4CBF-9F52-B5E1E3464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No photo description available.">
            <a:extLst>
              <a:ext uri="{FF2B5EF4-FFF2-40B4-BE49-F238E27FC236}">
                <a16:creationId xmlns:a16="http://schemas.microsoft.com/office/drawing/2014/main" id="{9C1EDBDD-6335-4106-AB21-B5F62B63A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5211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B7291-1E76-40BA-BBCD-F5EF0F05F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AC0FC-C3BB-47B3-B0AC-E8E25A9DE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No photo description available.">
            <a:extLst>
              <a:ext uri="{FF2B5EF4-FFF2-40B4-BE49-F238E27FC236}">
                <a16:creationId xmlns:a16="http://schemas.microsoft.com/office/drawing/2014/main" id="{4C3FB4B6-705F-490C-99FE-5787BB00B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9743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88A6-1703-4239-901A-7B805A763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D19B3-4518-478A-A9CB-B6C58020E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No photo description available.">
            <a:extLst>
              <a:ext uri="{FF2B5EF4-FFF2-40B4-BE49-F238E27FC236}">
                <a16:creationId xmlns:a16="http://schemas.microsoft.com/office/drawing/2014/main" id="{AD75AC95-561D-4B00-BC68-EAAA8127D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9798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FDD90-0ED1-4682-B744-13BAE933A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23FF3-7F67-474E-A52D-F6830B89E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No photo description available.">
            <a:extLst>
              <a:ext uri="{FF2B5EF4-FFF2-40B4-BE49-F238E27FC236}">
                <a16:creationId xmlns:a16="http://schemas.microsoft.com/office/drawing/2014/main" id="{71966D95-4157-453F-99F0-89CBFF68D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0004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7E070-666E-4AED-9065-E01B30A98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3AA8C-9B3E-4590-8E48-7363CDA07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No photo description available.">
            <a:extLst>
              <a:ext uri="{FF2B5EF4-FFF2-40B4-BE49-F238E27FC236}">
                <a16:creationId xmlns:a16="http://schemas.microsoft.com/office/drawing/2014/main" id="{578ACBE3-F55D-456A-A96A-ABDA060B4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0316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3595B-4338-43C8-9AC2-C21A1BD27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1E565-C34D-4BB7-82A6-E50F91989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No photo description available.">
            <a:extLst>
              <a:ext uri="{FF2B5EF4-FFF2-40B4-BE49-F238E27FC236}">
                <a16:creationId xmlns:a16="http://schemas.microsoft.com/office/drawing/2014/main" id="{76A4D380-BA17-4B75-A1F6-D4B1A3C57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5211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EADAB-CC6C-40B3-B3FB-1E9F424BC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2CAB9-13B4-45D7-AB72-F2D939C36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No photo description available.">
            <a:extLst>
              <a:ext uri="{FF2B5EF4-FFF2-40B4-BE49-F238E27FC236}">
                <a16:creationId xmlns:a16="http://schemas.microsoft.com/office/drawing/2014/main" id="{8055CE51-A6C1-4B41-B1D2-E7891B17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3742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97108-901B-452C-B9B1-4D6DBF5E5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FD036-2A37-4D0D-A3F0-FB235BADC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No photo description available.">
            <a:extLst>
              <a:ext uri="{FF2B5EF4-FFF2-40B4-BE49-F238E27FC236}">
                <a16:creationId xmlns:a16="http://schemas.microsoft.com/office/drawing/2014/main" id="{3A8E707D-BB77-4F2A-B83F-C1915B0B9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1230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826A5-0F79-488F-8CF6-6055DE908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เครื่องมือวัดข้อมูลดิน</a:t>
            </a:r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D5598-3990-4037-8631-7DB73532A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F2EDAF-A6EC-4F79-BD6B-9E801E85E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92" y="2057018"/>
            <a:ext cx="8323809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72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826A5-0F79-488F-8CF6-6055DE908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เครื่องมือวัดข้อมูลดิน</a:t>
            </a:r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D5598-3990-4037-8631-7DB73532A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53D9F7-6E74-4CCE-A93A-D2D78AA44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00" y="1593877"/>
            <a:ext cx="8307801" cy="505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35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AE70-F6DA-4E19-BE3B-5B2B4250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การศึกษาเกี่ยวกับดิน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6FE53-C36F-43CD-BDC2-EA1ED122B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ศึกษาดินในสภาพที่เป็นวัตถุที่มีอยู่ตามสภาพธรรมชาติ เพื่อเรียนรู้สมบัติต่างๆ ของดินทั้งสมบัติภายนอกและภายใน กระบวนการเกิดดิน ปัจจัยต่างๆ ที่เกี่ยวข้องกับการเกิดของดิน และการจำแนกชนิดของดิน รวมถึงการจัดทำแผนที่แสดงขอบเขตดินของดินชนิดต่างๆ ในทางภูมิศาสตร์ด้วย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ผู้ที่ทำการศึกษาดินในลักษณะนี้เราเรียกว่า “นักสำรวจดิน”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soil surveyor)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เรียกว่า ปฐพีวิทยา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ศึกษาถึงความสัมพันธ์ระหว่างดินกับสิ่งมีชีวิต โดยเฉพาะพืช เน้นหนักในด้านสมบัติต่างๆ ของดินที่มีผลต่อการให้ผลผลิตของพืช หาวิธีเพิ่มผลผลิตพืชจากดินและที่ดิน ศึกษาเกี่ยวกับการใช้ปุ๋ย และการตอบสนองต่อธาตุอาหารในดิน และการตอบสนองต่อปุ๋ยที่ใส่ลงในดิน เพื่อให้ดินสามารถเพิ่มผลผลิตของพืชได้มากขึ้น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เรียกว่า ปฐพีสัมพันธ์</a:t>
            </a:r>
          </a:p>
        </p:txBody>
      </p:sp>
    </p:spTree>
    <p:extLst>
      <p:ext uri="{BB962C8B-B14F-4D97-AF65-F5344CB8AC3E}">
        <p14:creationId xmlns:p14="http://schemas.microsoft.com/office/powerpoint/2010/main" val="34871422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826A5-0F79-488F-8CF6-6055DE908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เครื่องมือวัดข้อมูลดิน</a:t>
            </a:r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D5598-3990-4037-8631-7DB73532A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904B20-1C90-41ED-872C-BA559F0A4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69" y="1543833"/>
            <a:ext cx="6257143" cy="5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385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826A5-0F79-488F-8CF6-6055DE908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เครื่องมือวัดข้อมูลดิน</a:t>
            </a:r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D5598-3990-4037-8631-7DB73532A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19504-C2B9-4092-8374-3BA5934E7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2881"/>
            <a:ext cx="9173400" cy="282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497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826A5-0F79-488F-8CF6-6055DE908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เครื่องมือวัดข้อมูลดิน</a:t>
            </a:r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D5598-3990-4037-8631-7DB73532A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EBC3DB-5A98-49DD-870E-9E0A32876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0400"/>
            <a:ext cx="9067458" cy="456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987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826A5-0F79-488F-8CF6-6055DE908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เครื่องมือวัดข้อมูลดิน</a:t>
            </a:r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D5598-3990-4037-8631-7DB73532A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59ADCF-E6F5-4141-B0B5-548249969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52" y="1729547"/>
            <a:ext cx="5542857" cy="4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798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826A5-0F79-488F-8CF6-6055DE908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เครื่องมือวัดข้อมูลดิน</a:t>
            </a:r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D5598-3990-4037-8631-7DB73532A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215B32-4143-44BA-A65A-D76D0E75F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50" y="1633956"/>
            <a:ext cx="8761500" cy="49340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3EC40A-770C-464B-AD98-E0B3CA175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072" y="4055249"/>
            <a:ext cx="2811180" cy="233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688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82FCE-305B-40A7-9C3C-D6B5C8D30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ข้อมูลดินของประเทศไทย</a:t>
            </a:r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1DFFF-D310-44FA-A30F-94D9D6F43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ชุดดินของแต่ละพื้นที่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7890" name="Picture 2">
            <a:extLst>
              <a:ext uri="{FF2B5EF4-FFF2-40B4-BE49-F238E27FC236}">
                <a16:creationId xmlns:a16="http://schemas.microsoft.com/office/drawing/2014/main" id="{AE751915-74BB-4E02-A7F5-5BCC39FE2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244" y="2453347"/>
            <a:ext cx="3795053" cy="379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9193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82FCE-305B-40A7-9C3C-D6B5C8D30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ข้อมูลดินของประเทศไทย</a:t>
            </a:r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1DFFF-D310-44FA-A30F-94D9D6F43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คำอธบายข้อมูลชุดดิน 62 ชุด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9938" name="Picture 2">
            <a:extLst>
              <a:ext uri="{FF2B5EF4-FFF2-40B4-BE49-F238E27FC236}">
                <a16:creationId xmlns:a16="http://schemas.microsoft.com/office/drawing/2014/main" id="{9E84EA95-EA13-408D-8D78-3FD77131C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5211"/>
            <a:ext cx="4162026" cy="416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9768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82FCE-305B-40A7-9C3C-D6B5C8D30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ข้อมูลดินของประเทศไทย</a:t>
            </a:r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1DFFF-D310-44FA-A30F-94D9D6F43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ความอุดมสมบูรณ์ของดินแต่ละจังหวัด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8914" name="Picture 2">
            <a:extLst>
              <a:ext uri="{FF2B5EF4-FFF2-40B4-BE49-F238E27FC236}">
                <a16:creationId xmlns:a16="http://schemas.microsoft.com/office/drawing/2014/main" id="{39BD34DC-93CC-43D5-9ED7-AE685024E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455" y="2884463"/>
            <a:ext cx="3741420" cy="374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9894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8AAC2-1516-41A5-BB8F-32E127255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AB486C-8FFA-4568-B490-08B9496B4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t="-191" r="9886" b="-554"/>
          <a:stretch/>
        </p:blipFill>
        <p:spPr>
          <a:xfrm>
            <a:off x="0" y="232117"/>
            <a:ext cx="9240007" cy="6625883"/>
          </a:xfrm>
        </p:spPr>
      </p:pic>
    </p:spTree>
    <p:extLst>
      <p:ext uri="{BB962C8B-B14F-4D97-AF65-F5344CB8AC3E}">
        <p14:creationId xmlns:p14="http://schemas.microsoft.com/office/powerpoint/2010/main" val="28607571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B8922-3584-464C-9B6E-FFC7BCA40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ระบบบริหารจัดการผลการวิเคราะห์ดิน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A13D1-51EE-47C7-888C-28D8152DE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223D9755-2A46-458B-BAA7-3A705F729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2160590"/>
            <a:ext cx="37719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777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AE70-F6DA-4E19-BE3B-5B2B4250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ความสำคัญของดิน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6FE53-C36F-43CD-BDC2-EA1ED122B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เป็นแหล่งที่มาของปัจจัยที่จำเป็นต่อการดำรงชีพของสิ่งมีชีวิต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ดินทำหน้าที่เป็นที่ให้รากพืชได้เกาะยึดเหนี่ยวเพื่อให้ลำต้นของพืชยืนต้นได้อย่างมั่นคง แข็งแรง ขณะที่พืชเจริญเติบโต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ดินเป็นแหล่งให้ธาตุอาหารที่จำเป็นต่อการเจริญเติบโตของพืช 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ดินเป็นแหล่งที่เก็บกักน้ำหรือความชื้นในดิน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ดินเป็นแหล่งที่ให้อากาศในดิน ที่รากพืชใช้เพื่อการหายใจ </a:t>
            </a:r>
          </a:p>
        </p:txBody>
      </p:sp>
    </p:spTree>
    <p:extLst>
      <p:ext uri="{BB962C8B-B14F-4D97-AF65-F5344CB8AC3E}">
        <p14:creationId xmlns:p14="http://schemas.microsoft.com/office/powerpoint/2010/main" val="71201570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30522-7F79-4610-89B8-4EECC1DBC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รายงานผลการวิเคราะห์ตัวอย่างดินน้ำปุ๋ย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1E3ED-9611-44F8-A4EE-6AEC5DE0F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>
            <a:extLst>
              <a:ext uri="{FF2B5EF4-FFF2-40B4-BE49-F238E27FC236}">
                <a16:creationId xmlns:a16="http://schemas.microsoft.com/office/drawing/2014/main" id="{479F123E-3F39-4B22-A4FB-E93DA776A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744" y="2160590"/>
            <a:ext cx="4343568" cy="434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1418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3A341-364D-4DDA-A950-5C6BE3CD1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แผนที่การเกษตรแบบออนไลน์</a:t>
            </a:r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29B02-D4C1-460A-8DF1-CCC9801EF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>
            <a:extLst>
              <a:ext uri="{FF2B5EF4-FFF2-40B4-BE49-F238E27FC236}">
                <a16:creationId xmlns:a16="http://schemas.microsoft.com/office/drawing/2014/main" id="{5F212CB9-7007-4124-B3CA-8F962D181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251" y="2160590"/>
            <a:ext cx="4427220" cy="442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506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AE70-F6DA-4E19-BE3B-5B2B4250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โลกของเรามีดินอยู่มากน้อยแค่ไหน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6FE53-C36F-43CD-BDC2-EA1ED122B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แบ่งโลกออกเป็น 4 ส่วน จะมีดินอยู่ 1 ส่วน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ดิน 1 ส่วนมีพื้นที่มากกว่าร้อยละ 50 เป็นทะเลทราย ขั้วโลก หรือเป็นเทือกเขาที่สูงชัน ซึ่งมีความแห้งแล้ง หนาวเย็น หรือไม่เหมาะแก่การใช้ประโยชน์ได้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พื้นดินที่เหลืออยู่มีเพียงร้อยละ 60 เท่านั้น ที่สามารถใช้เพาะปลูกได้ดี ส่วนที่เหลือต้องตัดทิ้งไปเนื่องจากเป็นพื้นที่ที่มีข้อจำกัดในการใช้ เช่น สภาพพื้นที่ไม่เหมาะสม ดินตื้น หรือดินไม่อุดมสมบูรณ์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พื้นดินที่เราสามารถใช้ประโยชน์ในการเพาะปลูกพืช เพื่อผลิตอาหารเลี้ยงชีวิตของคนทั้งโลก ซึ่งเปรียบเทียบกับพื้นที่ผิวโลกทั้งหมดแล้ว มีอยู่เพียงร้อยละ 10 เท่านั้น 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พื้นที่เหล่านี้ในปัจจุบันยังถูกใช้เพื่อประโยชน์อื่นๆ ด้วย เช่น ที่อยู่อาศัย เมือง สวนสาธารณะ โรงงานต่างๆ เป็นต้น ทำให้ที่ดินที่จะใช้เพื่อการเพาะปลูกจริงๆ นั้นยิ่งลดน้อยลงไปอีก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46F10A-5712-4F5E-A05B-3CD9353ADD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1" y="0"/>
            <a:ext cx="1612801" cy="175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5384301-7521-4CA5-8D30-3FC1D236F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1" y="1930400"/>
            <a:ext cx="1590410" cy="17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2D8D163-DFAE-4BA2-BB78-66B459718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941" y="3686048"/>
            <a:ext cx="1590411" cy="17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5608BCF-B667-455F-B142-46036DA8B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01" y="5372100"/>
            <a:ext cx="16383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321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AE70-F6DA-4E19-BE3B-5B2B4250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องค์ประกอบของดิน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6FE53-C36F-43CD-BDC2-EA1ED122B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FAE13390-ACE5-4866-9C7A-EACF55D0F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062162"/>
            <a:ext cx="6453810" cy="45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99659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</TotalTime>
  <Words>4183</Words>
  <Application>Microsoft Office PowerPoint</Application>
  <PresentationFormat>On-screen Show (4:3)</PresentationFormat>
  <Paragraphs>168</Paragraphs>
  <Slides>71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7" baseType="lpstr">
      <vt:lpstr>Arial</vt:lpstr>
      <vt:lpstr>Calibri</vt:lpstr>
      <vt:lpstr>TH SarabunPSK</vt:lpstr>
      <vt:lpstr>Trebuchet MS</vt:lpstr>
      <vt:lpstr>Wingdings 3</vt:lpstr>
      <vt:lpstr>Facet</vt:lpstr>
      <vt:lpstr>ดิน</vt:lpstr>
      <vt:lpstr>ดิน..เกิดขึ้นมาได้อย่างไร</vt:lpstr>
      <vt:lpstr>ดิน..เกิดขึ้นมาได้อย่างไร</vt:lpstr>
      <vt:lpstr>ดิน..คืออะไร</vt:lpstr>
      <vt:lpstr>ดิน..คืออะไร</vt:lpstr>
      <vt:lpstr>การศึกษาเกี่ยวกับดิน</vt:lpstr>
      <vt:lpstr>ความสำคัญของดิน</vt:lpstr>
      <vt:lpstr>โลกของเรามีดินอยู่มากน้อยแค่ไหน</vt:lpstr>
      <vt:lpstr>องค์ประกอบของดิน</vt:lpstr>
      <vt:lpstr>ดินที่เหมาะสมสำหรับการเพาะปลูก</vt:lpstr>
      <vt:lpstr>การสร้างตัวของดิน</vt:lpstr>
      <vt:lpstr>ปัจจัยที่ควบคุมการสร้างตัวของดิน</vt:lpstr>
      <vt:lpstr>สมบัติของดิน</vt:lpstr>
      <vt:lpstr>สมบัติของดิน</vt:lpstr>
      <vt:lpstr>สมบัติของดิน</vt:lpstr>
      <vt:lpstr>สมบัติของดิน</vt:lpstr>
      <vt:lpstr>สมบัติของดิน</vt:lpstr>
      <vt:lpstr>สมบัติของดิน</vt:lpstr>
      <vt:lpstr>สมบัติของดิน</vt:lpstr>
      <vt:lpstr>สมบัติของดิน</vt:lpstr>
      <vt:lpstr>สมบัติของดิน</vt:lpstr>
      <vt:lpstr>สมบัติของดิน</vt:lpstr>
      <vt:lpstr>สมบัติของดิน</vt:lpstr>
      <vt:lpstr>ดินในประเทศไทย</vt:lpstr>
      <vt:lpstr>ดินในประเทศไทย</vt:lpstr>
      <vt:lpstr>ดินในประเทศไทย</vt:lpstr>
      <vt:lpstr>PowerPoint Presentation</vt:lpstr>
      <vt:lpstr>ดินในประเทศไทย</vt:lpstr>
      <vt:lpstr>ดินในประเทศไทย</vt:lpstr>
      <vt:lpstr>ดินในประเทศไทย</vt:lpstr>
      <vt:lpstr>ดินในประเทศไทย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เครื่องมือวัดข้อมูลดิน</vt:lpstr>
      <vt:lpstr>เครื่องมือวัดข้อมูลดิน</vt:lpstr>
      <vt:lpstr>เครื่องมือวัดข้อมูลดิน</vt:lpstr>
      <vt:lpstr>เครื่องมือวัดข้อมูลดิน</vt:lpstr>
      <vt:lpstr>เครื่องมือวัดข้อมูลดิน</vt:lpstr>
      <vt:lpstr>เครื่องมือวัดข้อมูลดิน</vt:lpstr>
      <vt:lpstr>เครื่องมือวัดข้อมูลดิน</vt:lpstr>
      <vt:lpstr>ข้อมูลดินของประเทศไทย</vt:lpstr>
      <vt:lpstr>ข้อมูลดินของประเทศไทย</vt:lpstr>
      <vt:lpstr>ข้อมูลดินของประเทศไทย</vt:lpstr>
      <vt:lpstr>PowerPoint Presentation</vt:lpstr>
      <vt:lpstr>ระบบบริหารจัดการผลการวิเคราะห์ดิน</vt:lpstr>
      <vt:lpstr>รายงานผลการวิเคราะห์ตัวอย่างดินน้ำปุ๋ย</vt:lpstr>
      <vt:lpstr>แผนที่การเกษตรแบบออนไลน์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ดิน</dc:title>
  <dc:creator>Wittya</dc:creator>
  <cp:lastModifiedBy>Wittya</cp:lastModifiedBy>
  <cp:revision>38</cp:revision>
  <dcterms:created xsi:type="dcterms:W3CDTF">2020-12-01T06:00:56Z</dcterms:created>
  <dcterms:modified xsi:type="dcterms:W3CDTF">2020-12-02T07:00:27Z</dcterms:modified>
</cp:coreProperties>
</file>